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344" r:id="rId3"/>
    <p:sldId id="331" r:id="rId4"/>
    <p:sldId id="311" r:id="rId5"/>
    <p:sldId id="345" r:id="rId6"/>
    <p:sldId id="346" r:id="rId7"/>
    <p:sldId id="34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A73F4-274C-424E-873F-4A21F85FF61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18677-F280-40F3-82C5-1BD5ED65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973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374ED2A-73EB-BFA2-F5E3-C913CD5BF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>
            <a:extLst>
              <a:ext uri="{FF2B5EF4-FFF2-40B4-BE49-F238E27FC236}">
                <a16:creationId xmlns:a16="http://schemas.microsoft.com/office/drawing/2014/main" id="{C4E1C14E-6F2E-9C72-8B4F-C88A4E757B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232773F-824B-FC4D-D2F5-24842E5D67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57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F4F7D3A1-B3CF-D442-504D-1BEADBDB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>
            <a:extLst>
              <a:ext uri="{FF2B5EF4-FFF2-40B4-BE49-F238E27FC236}">
                <a16:creationId xmlns:a16="http://schemas.microsoft.com/office/drawing/2014/main" id="{F0BBCE63-5931-DCDB-39C5-C5B2AD7115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3E95F0A2-B145-928D-E67B-6A226964D7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8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9868865C-DC1C-AF56-87E9-E86D895FA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>
            <a:extLst>
              <a:ext uri="{FF2B5EF4-FFF2-40B4-BE49-F238E27FC236}">
                <a16:creationId xmlns:a16="http://schemas.microsoft.com/office/drawing/2014/main" id="{8A4BD152-BAFE-5717-9551-C68A9B1892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B69A90DA-13CA-76F7-F882-4CE7B99C77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04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C4DD1-0A35-AB40-6685-E11E35B1C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43E5E8-7F9A-3B61-DCE2-79217B95D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2242E4-1CC0-3339-C955-EDAE937B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93B05-3FC8-8E6D-92A1-50F455A8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FB6F9-AB3E-850E-D61B-6650DD5A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95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366C7-20DE-C491-90C6-D37C3020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B2BC2F-1FAC-B3BF-161D-E07F90FB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3D444-DE3B-118E-2C9F-59321EC5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254F3-1B06-B5C7-30A5-DEEB598F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FA212-CE6B-2526-9564-32C5F8A9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820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2375C2-C15E-AEA4-5C92-B30611212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AED17F-06D6-3FE4-4993-83CDF5751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47AF2F-4D59-5DF7-340B-1A9BEF13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5605E-2774-C6BD-529F-3E9A8BBF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A105B-53D3-2FE9-0777-B5676891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315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F5A8A-F64D-910B-62D1-4B44A767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BCB8B-BEF1-F071-0CFF-61D1A934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F6DD5-96F1-E01B-FC39-2DC9219A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1BD3E-8142-323F-3177-4248B74B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1F127-BF12-D39A-E26B-BB889274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200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7305-DDD9-603F-C782-EDC4083D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230812-7E5E-8ADC-C4B0-3D55C0E0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68E23-7DE4-CDAA-8856-DAF7CFA8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0563C3-F649-3787-BB34-EE8D3573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7CBA4-2AFA-F75A-007C-50EAC11F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30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7CF6D-831F-C89D-A7D9-5E6592E9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93C998-168F-1838-61BD-170B5DBFE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1D935-CF9A-ED96-9387-4925052A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7EBA38-9FB6-A702-3331-E48F397C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38987D-A07D-41E7-1C1E-3F7B0DDE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773847-C1A0-379F-DBCF-8F82CBA1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5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B05F0-B7C6-2B09-013D-1F501422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6EDE20-409A-E0AF-5D40-A3FEEAD7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B231F7-A34F-664A-79E7-133423DCF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0850F2-0851-0455-474F-80630394C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AAC082-5BE1-1719-FB6A-97BBF7C6A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85EB22-F552-A4A9-FEAB-0F8631CE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6B672-7267-D889-E900-62E2E2B6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764288-5B62-393E-1270-650FEEF5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8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DF55C-1918-3C97-5912-124514C7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60C4A3-961C-C3C9-562A-16C56235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C454BB-C4B4-C0B9-C3BD-2F360549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B92BF7-C902-52E4-F79C-6F6D630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3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7DAB07-91FC-A7D4-29CA-EACF5FBD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2107E5-39A2-B058-71A0-093572D1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37AF90-9C96-5E45-5601-500F3570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710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DBC7E-E73B-501F-3872-BB6ED858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4ECD8-D41E-8A80-2D54-7F7B788E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4A4EA-1429-B7BA-96F1-6FFF9CE08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3D18E4-67CF-921F-3B5B-BA3898A0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3D9D9E-EF30-E632-9F2A-22A854DE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0F1B0D-2ACB-1443-E32E-3DD84E6C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4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2737A-F6F7-CA2F-DDC3-5182119E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03A3BA-93A0-A64B-C34D-A472BC36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4827FB-EE0B-0E67-9953-AE31D8B6B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035887-57AB-C807-9E12-DB9E189F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73B692-F8C5-5D71-B20B-B62BF7A7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840D45-F2CD-8739-8C5A-82E92DC5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62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7AFF6A-B6B8-D19E-F281-CD63161E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0C725F-B198-59F4-675B-42B8A7CE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3607BE-6993-2DF5-1FEA-57CA912D3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1090C-A570-45E6-83E5-8DED00C100FC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3DE098-E3CE-D114-14AE-8A26CB281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285C0-E100-4B18-85B2-DCE2BF52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FFE88-2130-4F52-8E54-5FE9E0E0D5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1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7.emf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72F9BB-A79A-7145-BA67-45DDB6CB0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53" y="132202"/>
            <a:ext cx="12312783" cy="69259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3B8EB2-1A04-ED4D-8BCE-57ABFDE30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75" y="1314450"/>
            <a:ext cx="7105650" cy="42291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CEEDB1A-FB04-7249-AB42-98A8B68D16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841" y="3234551"/>
            <a:ext cx="3467100" cy="313055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0B3AD053-5386-134C-85D6-5CCADE411B9C}"/>
              </a:ext>
            </a:extLst>
          </p:cNvPr>
          <p:cNvSpPr txBox="1">
            <a:spLocks/>
          </p:cNvSpPr>
          <p:nvPr/>
        </p:nvSpPr>
        <p:spPr>
          <a:xfrm>
            <a:off x="3214897" y="4326164"/>
            <a:ext cx="5760997" cy="731159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ctr" defTabSz="182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7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Montserrat" pitchFamily="2" charset="77"/>
                <a:cs typeface="Myanmar Text" panose="020B0502040204020203" pitchFamily="34" charset="0"/>
                <a:sym typeface="Calibri"/>
              </a:rPr>
              <a:t>LEY  </a:t>
            </a:r>
            <a:r>
              <a:rPr lang="es-ES" sz="2800" b="1" dirty="0" err="1">
                <a:solidFill>
                  <a:schemeClr val="bg1"/>
                </a:solidFill>
                <a:latin typeface="Montserrat" pitchFamily="2" charset="77"/>
                <a:cs typeface="Myanmar Text" panose="020B0502040204020203" pitchFamily="34" charset="0"/>
                <a:sym typeface="Calibri"/>
              </a:rPr>
              <a:t>Nº</a:t>
            </a:r>
            <a:r>
              <a:rPr lang="es-ES" sz="2800" b="1" dirty="0">
                <a:solidFill>
                  <a:schemeClr val="bg1"/>
                </a:solidFill>
                <a:latin typeface="Montserrat" pitchFamily="2" charset="77"/>
                <a:cs typeface="Myanmar Text" panose="020B0502040204020203" pitchFamily="34" charset="0"/>
                <a:sym typeface="Calibri"/>
              </a:rPr>
              <a:t> 21.631 </a:t>
            </a:r>
          </a:p>
          <a:p>
            <a:r>
              <a:rPr lang="es-ES" sz="2800" b="1" dirty="0">
                <a:solidFill>
                  <a:schemeClr val="bg1"/>
                </a:solidFill>
                <a:latin typeface="Montserrat" pitchFamily="2" charset="77"/>
                <a:cs typeface="Myanmar Text" panose="020B0502040204020203" pitchFamily="34" charset="0"/>
                <a:sym typeface="Calibri"/>
              </a:rPr>
              <a:t>ESTABLECE UN BENEFICIO TRIBUTARIO TRANSITORIO Y EXTRAORDINARIO A LA COMPRA DE VIVIENDAS NUEVAS ADQUIRIDAS CON CRÉDITOS CON GARANTÍA HIPOTECARIA</a:t>
            </a:r>
            <a:endParaRPr lang="es-CL" sz="28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  <a:sym typeface="Calibri"/>
            </a:endParaRPr>
          </a:p>
        </p:txBody>
      </p:sp>
      <p:pic>
        <p:nvPicPr>
          <p:cNvPr id="3" name="Google Shape;625;p30">
            <a:extLst>
              <a:ext uri="{FF2B5EF4-FFF2-40B4-BE49-F238E27FC236}">
                <a16:creationId xmlns:a16="http://schemas.microsoft.com/office/drawing/2014/main" id="{93FAC14C-577E-BEE4-DCF9-3F172FD234D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516" y="1913626"/>
            <a:ext cx="3502013" cy="50123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630;p30">
            <a:extLst>
              <a:ext uri="{FF2B5EF4-FFF2-40B4-BE49-F238E27FC236}">
                <a16:creationId xmlns:a16="http://schemas.microsoft.com/office/drawing/2014/main" id="{A8744FC9-EB5A-DFF7-FFAE-1F951112E95F}"/>
              </a:ext>
            </a:extLst>
          </p:cNvPr>
          <p:cNvGrpSpPr/>
          <p:nvPr/>
        </p:nvGrpSpPr>
        <p:grpSpPr>
          <a:xfrm>
            <a:off x="4288330" y="5726110"/>
            <a:ext cx="3015854" cy="1277982"/>
            <a:chOff x="7317040" y="10125247"/>
            <a:chExt cx="9689595" cy="1792064"/>
          </a:xfrm>
        </p:grpSpPr>
        <p:sp>
          <p:nvSpPr>
            <p:cNvPr id="10" name="Google Shape;631;p30">
              <a:extLst>
                <a:ext uri="{FF2B5EF4-FFF2-40B4-BE49-F238E27FC236}">
                  <a16:creationId xmlns:a16="http://schemas.microsoft.com/office/drawing/2014/main" id="{599F65F9-4CCD-F559-BC99-8CAD234D2ECA}"/>
                </a:ext>
              </a:extLst>
            </p:cNvPr>
            <p:cNvSpPr/>
            <p:nvPr/>
          </p:nvSpPr>
          <p:spPr>
            <a:xfrm>
              <a:off x="7317040" y="10125247"/>
              <a:ext cx="9689595" cy="179206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206" tIns="45590" rIns="91206" bIns="4559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3367"/>
              </a:pPr>
              <a:endParaRPr sz="1333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632;p30">
              <a:extLst>
                <a:ext uri="{FF2B5EF4-FFF2-40B4-BE49-F238E27FC236}">
                  <a16:creationId xmlns:a16="http://schemas.microsoft.com/office/drawing/2014/main" id="{AB6CEEB1-F5F0-D2B0-3303-E16BB7AE7CBC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7015" y="10346643"/>
              <a:ext cx="5390464" cy="14007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421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CA30B70-53FC-214C-9B4D-37F4EEA8A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2" y="-271461"/>
            <a:ext cx="12161838" cy="198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EEC171-F012-284F-94FB-88188CC13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" y="-241448"/>
            <a:ext cx="12161838" cy="6318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5127BA5-F9AC-444F-B276-77B34E8E7C72}"/>
              </a:ext>
            </a:extLst>
          </p:cNvPr>
          <p:cNvSpPr txBox="1">
            <a:spLocks/>
          </p:cNvSpPr>
          <p:nvPr/>
        </p:nvSpPr>
        <p:spPr>
          <a:xfrm>
            <a:off x="514379" y="558413"/>
            <a:ext cx="10327588" cy="935787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700" b="1" dirty="0">
                <a:solidFill>
                  <a:schemeClr val="bg1"/>
                </a:solidFill>
                <a:latin typeface="Montserrat" pitchFamily="2" charset="77"/>
              </a:rPr>
              <a:t>¿Qué es la Ley </a:t>
            </a:r>
            <a:r>
              <a:rPr lang="es-ES" sz="2700" b="1" dirty="0" err="1">
                <a:solidFill>
                  <a:schemeClr val="bg1"/>
                </a:solidFill>
                <a:latin typeface="Montserrat" pitchFamily="2" charset="77"/>
              </a:rPr>
              <a:t>Nº</a:t>
            </a:r>
            <a:r>
              <a:rPr lang="es-ES" sz="2700" b="1" dirty="0">
                <a:solidFill>
                  <a:schemeClr val="bg1"/>
                </a:solidFill>
                <a:latin typeface="Montserrat" pitchFamily="2" charset="77"/>
              </a:rPr>
              <a:t> 21.631?</a:t>
            </a:r>
            <a:endParaRPr lang="es-CL" sz="27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016CF0D-1E6E-4143-BCE3-38DFADF5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" y="6797263"/>
            <a:ext cx="12161838" cy="631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F130BEE-4A1A-374C-AA96-5635FB776CBF}"/>
              </a:ext>
            </a:extLst>
          </p:cNvPr>
          <p:cNvSpPr txBox="1"/>
          <p:nvPr/>
        </p:nvSpPr>
        <p:spPr>
          <a:xfrm>
            <a:off x="649603" y="2315717"/>
            <a:ext cx="5611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9BD3E"/>
                </a:solidFill>
                <a:latin typeface="Lato" panose="020F0502020204030203" pitchFamily="34" charset="77"/>
              </a:rPr>
              <a:t>La Ley </a:t>
            </a:r>
            <a:r>
              <a:rPr lang="es-ES" sz="2000" b="1" dirty="0" err="1">
                <a:solidFill>
                  <a:srgbClr val="89BD3E"/>
                </a:solidFill>
                <a:latin typeface="Lato" panose="020F0502020204030203" pitchFamily="34" charset="77"/>
              </a:rPr>
              <a:t>Nº</a:t>
            </a:r>
            <a:r>
              <a:rPr lang="es-ES" sz="2000" b="1" dirty="0">
                <a:solidFill>
                  <a:srgbClr val="89BD3E"/>
                </a:solidFill>
                <a:latin typeface="Lato" panose="020F0502020204030203" pitchFamily="34" charset="77"/>
              </a:rPr>
              <a:t> 21.631 entrega un beneficio tributario para personas que compren una vivienda nueva usando un crédito hipotecario. </a:t>
            </a:r>
          </a:p>
          <a:p>
            <a:endParaRPr lang="es-ES" sz="2000" b="1" dirty="0">
              <a:solidFill>
                <a:srgbClr val="89BD3E"/>
              </a:solidFill>
              <a:latin typeface="Lato" panose="020F0502020204030203" pitchFamily="34" charset="77"/>
            </a:endParaRPr>
          </a:p>
          <a:p>
            <a:r>
              <a:rPr lang="es-ES" sz="2000" b="1" dirty="0">
                <a:solidFill>
                  <a:srgbClr val="89BD3E"/>
                </a:solidFill>
                <a:latin typeface="Lato" panose="020F0502020204030203" pitchFamily="34" charset="77"/>
              </a:rPr>
              <a:t>Este beneficio reduce el costo final de tu vivienda y es una gran oportunidad para familias con subsidio habitacional.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2BE4FE-5C87-5C43-97BF-DE077867C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485" y="2961248"/>
            <a:ext cx="6892474" cy="38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CA30B70-53FC-214C-9B4D-37F4EEA8A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5" y="-268094"/>
            <a:ext cx="12161838" cy="19836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EEC171-F012-284F-94FB-88188CC13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" y="8260"/>
            <a:ext cx="12161838" cy="63189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D5127BA5-F9AC-444F-B276-77B34E8E7C72}"/>
              </a:ext>
            </a:extLst>
          </p:cNvPr>
          <p:cNvSpPr txBox="1">
            <a:spLocks/>
          </p:cNvSpPr>
          <p:nvPr/>
        </p:nvSpPr>
        <p:spPr>
          <a:xfrm>
            <a:off x="513982" y="444982"/>
            <a:ext cx="10327588" cy="935787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700" b="1" dirty="0">
                <a:solidFill>
                  <a:schemeClr val="bg1"/>
                </a:solidFill>
                <a:latin typeface="Montserrat" pitchFamily="2" charset="77"/>
              </a:rPr>
              <a:t>¿En qué consiste el beneficio?</a:t>
            </a:r>
            <a:endParaRPr lang="es-CL" sz="27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1A27BA2-3A9D-7A4C-903F-66A8C5F31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" y="6797263"/>
            <a:ext cx="12161838" cy="631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7DEE20-1853-CA4A-AC1F-6A19ACAD4FB6}"/>
              </a:ext>
            </a:extLst>
          </p:cNvPr>
          <p:cNvSpPr txBox="1"/>
          <p:nvPr/>
        </p:nvSpPr>
        <p:spPr>
          <a:xfrm>
            <a:off x="487895" y="1772888"/>
            <a:ext cx="53730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dirty="0">
                <a:solidFill>
                  <a:srgbClr val="2264AF"/>
                </a:solidFill>
                <a:latin typeface="Lato" panose="020F0502020204030203" pitchFamily="34" charset="77"/>
              </a:rPr>
              <a:t>Crédito tributario anual: </a:t>
            </a:r>
          </a:p>
          <a:p>
            <a:endParaRPr lang="es-ES" sz="2000" dirty="0">
              <a:solidFill>
                <a:srgbClr val="2264AF"/>
              </a:solidFill>
              <a:latin typeface="Lato" panose="020F0502020204030203" pitchFamily="34" charset="77"/>
            </a:endParaRPr>
          </a:p>
          <a:p>
            <a:r>
              <a:rPr lang="es-ES" sz="2000" dirty="0">
                <a:solidFill>
                  <a:srgbClr val="2264AF"/>
                </a:solidFill>
                <a:latin typeface="Lato" panose="020F0502020204030203" pitchFamily="34" charset="77"/>
              </a:rPr>
              <a:t>Recibes un descuento equivalente a los dividendos que pagues por el crédito hipotecario, hasta un máximo de 16 UTM anuales (aproximadamente $1.027.456 en 2023).</a:t>
            </a:r>
          </a:p>
          <a:p>
            <a:endParaRPr lang="es-ES" sz="2000" dirty="0">
              <a:solidFill>
                <a:srgbClr val="2264AF"/>
              </a:solidFill>
              <a:latin typeface="Lato" panose="020F0502020204030203" pitchFamily="34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dirty="0">
                <a:solidFill>
                  <a:srgbClr val="2264AF"/>
                </a:solidFill>
                <a:latin typeface="Lato" panose="020F0502020204030203" pitchFamily="34" charset="77"/>
              </a:rPr>
              <a:t>Aplica desde 2023 hasta 2028</a:t>
            </a:r>
          </a:p>
          <a:p>
            <a:pPr lvl="0"/>
            <a:r>
              <a:rPr lang="es-ES" sz="2000" dirty="0">
                <a:solidFill>
                  <a:srgbClr val="2264AF"/>
                </a:solidFill>
                <a:latin typeface="Lato" panose="020F0502020204030203" pitchFamily="34" charset="77"/>
              </a:rPr>
              <a:t>(Año tributario 2029)</a:t>
            </a:r>
            <a:r>
              <a:rPr lang="es-CL" sz="2000" dirty="0"/>
              <a:t> </a:t>
            </a:r>
          </a:p>
          <a:p>
            <a:pPr lvl="0"/>
            <a:endParaRPr lang="es-CL" sz="2000" dirty="0">
              <a:solidFill>
                <a:srgbClr val="2264AF"/>
              </a:solidFill>
              <a:latin typeface="Lato" panose="020F0502020204030203" pitchFamily="34" charset="77"/>
            </a:endParaRPr>
          </a:p>
          <a:p>
            <a:pPr lvl="0"/>
            <a:r>
              <a:rPr lang="es-CL" sz="2000" dirty="0">
                <a:solidFill>
                  <a:srgbClr val="2264AF"/>
                </a:solidFill>
                <a:latin typeface="Lato" panose="020F0502020204030203" pitchFamily="34" charset="77"/>
              </a:rPr>
              <a:t>Solo para viviendas adquiridas entre el 1 de noviembre de 2023 y el 30 de septiembre de 2024, con pagos de dividendos hasta 2028.</a:t>
            </a:r>
          </a:p>
          <a:p>
            <a:pPr marL="342900" indent="-342900">
              <a:buFont typeface="Wingdings" pitchFamily="2" charset="2"/>
              <a:buChar char="ü"/>
            </a:pPr>
            <a:endParaRPr lang="es-CL" sz="2000" dirty="0">
              <a:solidFill>
                <a:srgbClr val="2264AF"/>
              </a:solidFill>
              <a:latin typeface="Lato" panose="020F0502020204030203" pitchFamily="34" charset="77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866B10C-D335-9D48-9441-DF34363567E2}"/>
              </a:ext>
            </a:extLst>
          </p:cNvPr>
          <p:cNvGrpSpPr/>
          <p:nvPr/>
        </p:nvGrpSpPr>
        <p:grpSpPr>
          <a:xfrm>
            <a:off x="4891488" y="1754301"/>
            <a:ext cx="7285827" cy="4979007"/>
            <a:chOff x="9397751" y="3366654"/>
            <a:chExt cx="14927512" cy="10099963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EF0D04E7-77C0-CE48-A895-A8CA382AA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365"/>
            <a:stretch/>
          </p:blipFill>
          <p:spPr>
            <a:xfrm>
              <a:off x="9397751" y="3366654"/>
              <a:ext cx="14927512" cy="10099963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153E6C9-54E3-7448-A112-6C1BBF8A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262" y="8189280"/>
              <a:ext cx="4703760" cy="4797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73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953B73-F06A-AC4B-BCB9-D2DDCAFA0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" y="70545"/>
            <a:ext cx="12161838" cy="198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0B5D90-D907-4449-A681-64C7C489B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" y="8260"/>
            <a:ext cx="12161838" cy="6318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09B4D7D7-3D1B-5B4B-BE31-C0BA1C29DA2B}"/>
              </a:ext>
            </a:extLst>
          </p:cNvPr>
          <p:cNvSpPr txBox="1">
            <a:spLocks/>
          </p:cNvSpPr>
          <p:nvPr/>
        </p:nvSpPr>
        <p:spPr>
          <a:xfrm>
            <a:off x="513982" y="683446"/>
            <a:ext cx="8161377" cy="833148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700" b="1" dirty="0">
                <a:solidFill>
                  <a:schemeClr val="bg1"/>
                </a:solidFill>
                <a:latin typeface="Montserrat" pitchFamily="2" charset="77"/>
              </a:rPr>
              <a:t>Pasos para acceder al beneficio:</a:t>
            </a:r>
            <a:endParaRPr lang="es-CL" sz="27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270884B-83BA-924B-BC14-B244DA476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" y="6738712"/>
            <a:ext cx="12161838" cy="63189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2BD239C7-4CE0-DD4D-8F32-F574F5257D8A}"/>
              </a:ext>
            </a:extLst>
          </p:cNvPr>
          <p:cNvGrpSpPr/>
          <p:nvPr/>
        </p:nvGrpSpPr>
        <p:grpSpPr>
          <a:xfrm>
            <a:off x="628639" y="1941279"/>
            <a:ext cx="2873829" cy="718458"/>
            <a:chOff x="1227909" y="3882558"/>
            <a:chExt cx="5747657" cy="1436915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F2626116-E81B-D344-8485-DEF641C5F824}"/>
                </a:ext>
              </a:extLst>
            </p:cNvPr>
            <p:cNvSpPr/>
            <p:nvPr/>
          </p:nvSpPr>
          <p:spPr>
            <a:xfrm>
              <a:off x="1227909" y="3882558"/>
              <a:ext cx="5747657" cy="1436915"/>
            </a:xfrm>
            <a:prstGeom prst="roundRect">
              <a:avLst>
                <a:gd name="adj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2000" b="1" dirty="0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51B4168-6505-ED47-9DB3-86E1A2616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981" y="4085506"/>
              <a:ext cx="976673" cy="984379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3731F2C-E320-9A47-B733-D8C2202FBA8F}"/>
                </a:ext>
              </a:extLst>
            </p:cNvPr>
            <p:cNvSpPr txBox="1"/>
            <p:nvPr/>
          </p:nvSpPr>
          <p:spPr>
            <a:xfrm>
              <a:off x="2964873" y="4265524"/>
              <a:ext cx="3491345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LEY 21.631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4AEE6C8-B727-2C42-B2F2-3DCA6FD70A9F}"/>
              </a:ext>
            </a:extLst>
          </p:cNvPr>
          <p:cNvGrpSpPr/>
          <p:nvPr/>
        </p:nvGrpSpPr>
        <p:grpSpPr>
          <a:xfrm>
            <a:off x="6722705" y="2005408"/>
            <a:ext cx="4750082" cy="969137"/>
            <a:chOff x="9626234" y="4010815"/>
            <a:chExt cx="9500163" cy="193827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CA3F2DE-D787-6B47-A387-53A92B6AC178}"/>
                </a:ext>
              </a:extLst>
            </p:cNvPr>
            <p:cNvSpPr txBox="1"/>
            <p:nvPr/>
          </p:nvSpPr>
          <p:spPr>
            <a:xfrm>
              <a:off x="11929080" y="4287095"/>
              <a:ext cx="719731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Compra una vivienda nueva entre el 1 de noviembre de 2023 y el 30 de septiembre de 2024.</a:t>
              </a:r>
              <a:endParaRPr lang="es-CL" sz="1600" b="1" dirty="0">
                <a:solidFill>
                  <a:srgbClr val="ED7D3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5540595-6F7D-ED4D-8876-101CF509F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4010815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3" name="Round Same Side Corner Rectangle 58">
              <a:extLst>
                <a:ext uri="{FF2B5EF4-FFF2-40B4-BE49-F238E27FC236}">
                  <a16:creationId xmlns:a16="http://schemas.microsoft.com/office/drawing/2014/main" id="{FD9307EA-D147-344C-9DA7-08C0AFE0E592}"/>
                </a:ext>
              </a:extLst>
            </p:cNvPr>
            <p:cNvSpPr/>
            <p:nvPr/>
          </p:nvSpPr>
          <p:spPr>
            <a:xfrm rot="10800000" flipH="1">
              <a:off x="11471672" y="4234780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1B59E324-B95F-0A45-B583-CB79DAFD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4532" y="4511026"/>
              <a:ext cx="753342" cy="609848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89B1B8C-4AAF-684E-9D95-C8E325D19703}"/>
              </a:ext>
            </a:extLst>
          </p:cNvPr>
          <p:cNvGrpSpPr/>
          <p:nvPr/>
        </p:nvGrpSpPr>
        <p:grpSpPr>
          <a:xfrm>
            <a:off x="6722705" y="3127626"/>
            <a:ext cx="4750081" cy="955748"/>
            <a:chOff x="9626234" y="6255252"/>
            <a:chExt cx="9500162" cy="1911495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DA73D8C-BB02-8C4A-A5F9-57247730FFDB}"/>
                </a:ext>
              </a:extLst>
            </p:cNvPr>
            <p:cNvSpPr txBox="1"/>
            <p:nvPr/>
          </p:nvSpPr>
          <p:spPr>
            <a:xfrm>
              <a:off x="11929078" y="6504754"/>
              <a:ext cx="719731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La recepción final municipal debe ser obtenida antes del 31 de diciembre de 2024.</a:t>
              </a:r>
              <a:endParaRPr lang="es-CL" sz="1600" b="1" dirty="0">
                <a:solidFill>
                  <a:schemeClr val="accent6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3564804-3999-804B-970D-12EB8EACF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6255252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7" name="Round Same Side Corner Rectangle 58">
              <a:extLst>
                <a:ext uri="{FF2B5EF4-FFF2-40B4-BE49-F238E27FC236}">
                  <a16:creationId xmlns:a16="http://schemas.microsoft.com/office/drawing/2014/main" id="{B3460CA0-1E01-AF49-AE1E-A0038ED98326}"/>
                </a:ext>
              </a:extLst>
            </p:cNvPr>
            <p:cNvSpPr/>
            <p:nvPr/>
          </p:nvSpPr>
          <p:spPr>
            <a:xfrm rot="10800000" flipH="1">
              <a:off x="11471672" y="6479217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AE97C40-9217-A04C-B4EF-E80EAF4C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24781" y="6768414"/>
              <a:ext cx="753342" cy="609848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F5CFAC5-CA0E-E244-9DBC-A977716B0475}"/>
              </a:ext>
            </a:extLst>
          </p:cNvPr>
          <p:cNvGrpSpPr/>
          <p:nvPr/>
        </p:nvGrpSpPr>
        <p:grpSpPr>
          <a:xfrm>
            <a:off x="6722705" y="4235990"/>
            <a:ext cx="4750082" cy="765168"/>
            <a:chOff x="9626234" y="8471980"/>
            <a:chExt cx="9500163" cy="153033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7410E18-7DE3-894D-B153-CE608B10C2DB}"/>
                </a:ext>
              </a:extLst>
            </p:cNvPr>
            <p:cNvSpPr txBox="1"/>
            <p:nvPr/>
          </p:nvSpPr>
          <p:spPr>
            <a:xfrm>
              <a:off x="11929080" y="8539716"/>
              <a:ext cx="7197317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Solicita el crédito hipotecario con una institución financiera fiscalizada.</a:t>
              </a:r>
              <a:endParaRPr lang="es-CL" sz="1600" b="1" dirty="0">
                <a:solidFill>
                  <a:srgbClr val="6B4B93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F956688-7869-EA4B-9205-8AFEB9143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8471980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9" name="Round Same Side Corner Rectangle 58">
              <a:extLst>
                <a:ext uri="{FF2B5EF4-FFF2-40B4-BE49-F238E27FC236}">
                  <a16:creationId xmlns:a16="http://schemas.microsoft.com/office/drawing/2014/main" id="{9067098F-F359-F447-B622-B2F7B62A5724}"/>
                </a:ext>
              </a:extLst>
            </p:cNvPr>
            <p:cNvSpPr/>
            <p:nvPr/>
          </p:nvSpPr>
          <p:spPr>
            <a:xfrm rot="10800000" flipH="1">
              <a:off x="11471672" y="8695945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F1DF9519-83FC-784C-A89E-73681D6C6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3711" y="8981946"/>
              <a:ext cx="753342" cy="609848"/>
            </a:xfrm>
            <a:prstGeom prst="rect">
              <a:avLst/>
            </a:prstGeom>
          </p:spPr>
        </p:pic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75091E1-3576-C747-A4C3-858C29C699E7}"/>
              </a:ext>
            </a:extLst>
          </p:cNvPr>
          <p:cNvGrpSpPr/>
          <p:nvPr/>
        </p:nvGrpSpPr>
        <p:grpSpPr>
          <a:xfrm>
            <a:off x="6722705" y="5358208"/>
            <a:ext cx="4750082" cy="869762"/>
            <a:chOff x="9626234" y="10716416"/>
            <a:chExt cx="9500163" cy="1739523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17E61DD-617C-7447-8259-1875070010EC}"/>
                </a:ext>
              </a:extLst>
            </p:cNvPr>
            <p:cNvSpPr txBox="1"/>
            <p:nvPr/>
          </p:nvSpPr>
          <p:spPr>
            <a:xfrm>
              <a:off x="11929080" y="10793946"/>
              <a:ext cx="719731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ts val="2000"/>
              </a:pPr>
              <a:r>
                <a:rPr lang="es-ES" sz="16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Declara tus rentas (formulario 22) para aplicar el beneficio en tu declaración anual de impuestos.</a:t>
              </a: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69235E0E-A6BD-F141-8541-A9B279FF0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10716416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85C60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31" name="Round Same Side Corner Rectangle 58">
              <a:extLst>
                <a:ext uri="{FF2B5EF4-FFF2-40B4-BE49-F238E27FC236}">
                  <a16:creationId xmlns:a16="http://schemas.microsoft.com/office/drawing/2014/main" id="{2237BAA6-488A-DF40-9960-482EDA50162A}"/>
                </a:ext>
              </a:extLst>
            </p:cNvPr>
            <p:cNvSpPr/>
            <p:nvPr/>
          </p:nvSpPr>
          <p:spPr>
            <a:xfrm rot="10800000" flipH="1">
              <a:off x="11471672" y="1094038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1EAD0F59-0F4B-1243-B511-21BD5639C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04282" y="11214128"/>
              <a:ext cx="773841" cy="635472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D53A909C-E2C7-0AF2-BBF6-1BEF232B6E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062" y="2429455"/>
            <a:ext cx="5408456" cy="442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A03B573A-CE4E-F51A-5D61-130642B8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C668CE-60DF-E863-2013-2584612AC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" y="70545"/>
            <a:ext cx="12161838" cy="198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0B89B6-F066-831E-81EC-790067C75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" y="8260"/>
            <a:ext cx="12161838" cy="6318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8F5FBAF9-72EC-FF0C-3DC3-880DEA2FE6DC}"/>
              </a:ext>
            </a:extLst>
          </p:cNvPr>
          <p:cNvSpPr txBox="1">
            <a:spLocks/>
          </p:cNvSpPr>
          <p:nvPr/>
        </p:nvSpPr>
        <p:spPr>
          <a:xfrm>
            <a:off x="513982" y="683446"/>
            <a:ext cx="8161377" cy="833148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700" b="1" dirty="0">
                <a:solidFill>
                  <a:schemeClr val="bg1"/>
                </a:solidFill>
                <a:latin typeface="Montserrat" pitchFamily="2" charset="77"/>
              </a:rPr>
              <a:t>Pasos para acceder al beneficio:</a:t>
            </a:r>
            <a:endParaRPr lang="es-CL" sz="27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E1A8422-2278-6189-2001-12399C43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" y="6738712"/>
            <a:ext cx="12161838" cy="63189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4C1E29D-42E2-E428-06F7-4A2EA30F3526}"/>
              </a:ext>
            </a:extLst>
          </p:cNvPr>
          <p:cNvGrpSpPr/>
          <p:nvPr/>
        </p:nvGrpSpPr>
        <p:grpSpPr>
          <a:xfrm>
            <a:off x="628639" y="1941279"/>
            <a:ext cx="2873829" cy="718458"/>
            <a:chOff x="1227909" y="3882558"/>
            <a:chExt cx="5747657" cy="1436915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DD4A6AFB-14C4-2E07-0380-060D86B99B20}"/>
                </a:ext>
              </a:extLst>
            </p:cNvPr>
            <p:cNvSpPr/>
            <p:nvPr/>
          </p:nvSpPr>
          <p:spPr>
            <a:xfrm>
              <a:off x="1227909" y="3882558"/>
              <a:ext cx="5747657" cy="1436915"/>
            </a:xfrm>
            <a:prstGeom prst="roundRect">
              <a:avLst>
                <a:gd name="adj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2000" b="1" dirty="0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9DD6F65-A377-DE9E-F68A-7133F0A5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981" y="4085506"/>
              <a:ext cx="976673" cy="984379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6C6B00F-1B8C-8DCD-13F8-6303A8A85554}"/>
                </a:ext>
              </a:extLst>
            </p:cNvPr>
            <p:cNvSpPr txBox="1"/>
            <p:nvPr/>
          </p:nvSpPr>
          <p:spPr>
            <a:xfrm>
              <a:off x="2964873" y="4265524"/>
              <a:ext cx="3491345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LEY 21.631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2440976-7A42-E425-A54C-F42B82892577}"/>
              </a:ext>
            </a:extLst>
          </p:cNvPr>
          <p:cNvGrpSpPr/>
          <p:nvPr/>
        </p:nvGrpSpPr>
        <p:grpSpPr>
          <a:xfrm>
            <a:off x="6755119" y="2102758"/>
            <a:ext cx="4750082" cy="1954022"/>
            <a:chOff x="9626234" y="4010815"/>
            <a:chExt cx="9500163" cy="3908042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E2C7E11-D65C-D892-9F8D-1D42A830982A}"/>
                </a:ext>
              </a:extLst>
            </p:cNvPr>
            <p:cNvSpPr txBox="1"/>
            <p:nvPr/>
          </p:nvSpPr>
          <p:spPr>
            <a:xfrm>
              <a:off x="11929080" y="4287095"/>
              <a:ext cx="7197317" cy="363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Contrato de compraventa: Si la vivienda no tiene recepción final, debe existir un contrato de promesa de compraventa que conste en escritura pública o documento protocolizado, suscrito con fecha posterior al 16 de octubre de 2023.</a:t>
              </a:r>
              <a:endParaRPr lang="es-CL" sz="1600" b="1" dirty="0">
                <a:solidFill>
                  <a:srgbClr val="ED7D3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A8E73E1-90BA-6CF8-4142-5B71CCA7B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4010815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3" name="Round Same Side Corner Rectangle 58">
              <a:extLst>
                <a:ext uri="{FF2B5EF4-FFF2-40B4-BE49-F238E27FC236}">
                  <a16:creationId xmlns:a16="http://schemas.microsoft.com/office/drawing/2014/main" id="{90522FA2-F953-3681-92F0-0FCF7183EE91}"/>
                </a:ext>
              </a:extLst>
            </p:cNvPr>
            <p:cNvSpPr/>
            <p:nvPr/>
          </p:nvSpPr>
          <p:spPr>
            <a:xfrm rot="10800000" flipH="1">
              <a:off x="11471672" y="4234780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DE1EE947-7CF9-DA84-2305-E4171550E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4532" y="4511026"/>
              <a:ext cx="753342" cy="609848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D73633E8-8F79-C760-C024-13E6CFAEBE3F}"/>
              </a:ext>
            </a:extLst>
          </p:cNvPr>
          <p:cNvGrpSpPr/>
          <p:nvPr/>
        </p:nvGrpSpPr>
        <p:grpSpPr>
          <a:xfrm>
            <a:off x="6722705" y="4235990"/>
            <a:ext cx="4750082" cy="1849750"/>
            <a:chOff x="9626234" y="8471980"/>
            <a:chExt cx="9500163" cy="3699498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783D89A-3E5D-D759-3212-D04A11B137C1}"/>
                </a:ext>
              </a:extLst>
            </p:cNvPr>
            <p:cNvSpPr txBox="1"/>
            <p:nvPr/>
          </p:nvSpPr>
          <p:spPr>
            <a:xfrm>
              <a:off x="11929080" y="8539716"/>
              <a:ext cx="7197317" cy="363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Inscripción: La compraventa debe celebrarse a partir de la fecha de entrada en vigencia de la ley y la vivienda debe estar inscrita a nombre de la persona beneficiaria en el Conservador de Bienes Raíces antes del 1 de octubre de 2024.</a:t>
              </a:r>
              <a:endParaRPr lang="es-CL" sz="1600" b="1" dirty="0">
                <a:solidFill>
                  <a:srgbClr val="6B4B93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31F8180-7300-5205-02F9-9B6B210F6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8471980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9" name="Round Same Side Corner Rectangle 58">
              <a:extLst>
                <a:ext uri="{FF2B5EF4-FFF2-40B4-BE49-F238E27FC236}">
                  <a16:creationId xmlns:a16="http://schemas.microsoft.com/office/drawing/2014/main" id="{7953CBAD-D5CB-D368-6DEE-5581F62C4A4D}"/>
                </a:ext>
              </a:extLst>
            </p:cNvPr>
            <p:cNvSpPr/>
            <p:nvPr/>
          </p:nvSpPr>
          <p:spPr>
            <a:xfrm rot="10800000" flipH="1">
              <a:off x="11471672" y="8695945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3DBF5FF-6287-D6F3-4F8E-7D398927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03711" y="8981946"/>
              <a:ext cx="753342" cy="609848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57EA0BB-D6BA-6CA9-960B-4DC83C300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99" y="2171769"/>
            <a:ext cx="5249499" cy="45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6463009-D866-AA47-FC6D-942057A6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F6D9FD-2A5E-44F3-4C8C-C5A6616A9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099"/>
            <a:ext cx="12161838" cy="198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E6B200-2650-F441-E021-1ACFB644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" y="8260"/>
            <a:ext cx="12161838" cy="6318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3D599DF-6204-430E-3CC9-D30B7AA69C41}"/>
              </a:ext>
            </a:extLst>
          </p:cNvPr>
          <p:cNvSpPr txBox="1">
            <a:spLocks/>
          </p:cNvSpPr>
          <p:nvPr/>
        </p:nvSpPr>
        <p:spPr>
          <a:xfrm>
            <a:off x="513982" y="683446"/>
            <a:ext cx="8161377" cy="833148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700" b="1" dirty="0">
                <a:solidFill>
                  <a:schemeClr val="bg1"/>
                </a:solidFill>
                <a:latin typeface="Montserrat" pitchFamily="2" charset="77"/>
              </a:rPr>
              <a:t>Ejemplo práctico 1 de beneficio tributario</a:t>
            </a:r>
            <a:endParaRPr lang="es-CL" sz="27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007DF65-9152-F601-62C1-A1D0771FB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" y="6738712"/>
            <a:ext cx="12161838" cy="63189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E79F2CF6-8CFB-9597-E7F6-FC608C30B9C8}"/>
              </a:ext>
            </a:extLst>
          </p:cNvPr>
          <p:cNvGrpSpPr/>
          <p:nvPr/>
        </p:nvGrpSpPr>
        <p:grpSpPr>
          <a:xfrm>
            <a:off x="555778" y="2439054"/>
            <a:ext cx="4750082" cy="2433314"/>
            <a:chOff x="9626234" y="4010815"/>
            <a:chExt cx="9500163" cy="4400534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A03927F-B634-4E5E-36CE-BC8D1BC36822}"/>
                </a:ext>
              </a:extLst>
            </p:cNvPr>
            <p:cNvSpPr txBox="1"/>
            <p:nvPr/>
          </p:nvSpPr>
          <p:spPr>
            <a:xfrm>
              <a:off x="11929080" y="4287095"/>
              <a:ext cx="7197317" cy="4124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Datos del crédito hipotecario: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Valor de la vivienda: UF 2.500 (aproximadamente $87.500.000).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Crédito hipotecario: UF 2.000 (aproximadamente $70.000.000).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Plazo: 20 años.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ED7D31"/>
                  </a:solidFill>
                  <a:latin typeface="Lato" panose="020F0502020204030203" pitchFamily="34" charset="77"/>
                </a:rPr>
                <a:t>Dividendo mensual estimado: $500.000 (incluye capital e intereses).</a:t>
              </a:r>
            </a:p>
            <a:p>
              <a:endParaRPr lang="es-ES" sz="1600" b="1" dirty="0">
                <a:solidFill>
                  <a:srgbClr val="ED7D31"/>
                </a:solidFill>
                <a:latin typeface="Lato" panose="020F0502020204030203" pitchFamily="34" charset="77"/>
              </a:endParaRPr>
            </a:p>
            <a:p>
              <a:endParaRPr lang="es-ES" sz="1600" b="1" dirty="0">
                <a:solidFill>
                  <a:srgbClr val="ED7D3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B0F97C8-D340-C1D1-7500-76869CAEB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4010815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3" name="Round Same Side Corner Rectangle 58">
              <a:extLst>
                <a:ext uri="{FF2B5EF4-FFF2-40B4-BE49-F238E27FC236}">
                  <a16:creationId xmlns:a16="http://schemas.microsoft.com/office/drawing/2014/main" id="{F3A8692F-9A63-0CCF-07D6-FB0BE2587695}"/>
                </a:ext>
              </a:extLst>
            </p:cNvPr>
            <p:cNvSpPr/>
            <p:nvPr/>
          </p:nvSpPr>
          <p:spPr>
            <a:xfrm rot="10800000" flipH="1">
              <a:off x="11471672" y="4234780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E2E767B-DA64-7CF7-0BBD-82B1D988E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14530" y="4493870"/>
              <a:ext cx="753342" cy="609849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15C43CA-84D5-7B7D-8A8F-54FE6A361530}"/>
              </a:ext>
            </a:extLst>
          </p:cNvPr>
          <p:cNvGrpSpPr/>
          <p:nvPr/>
        </p:nvGrpSpPr>
        <p:grpSpPr>
          <a:xfrm>
            <a:off x="6998127" y="2414261"/>
            <a:ext cx="4750082" cy="2588413"/>
            <a:chOff x="9626234" y="8471980"/>
            <a:chExt cx="9500163" cy="51768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824D426-E956-DE1A-EFB4-4A3B596B9B47}"/>
                </a:ext>
              </a:extLst>
            </p:cNvPr>
            <p:cNvSpPr txBox="1"/>
            <p:nvPr/>
          </p:nvSpPr>
          <p:spPr>
            <a:xfrm>
              <a:off x="11929080" y="8539716"/>
              <a:ext cx="7197317" cy="51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Cálculo del beneficio anual: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Pagos totales del año (12 dividendos): $6.000.000.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Tope del beneficio: 16 UTM ($1.027.456 en 2023).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Beneficio tributario: Recibirás el monto menor entre los dividendos pagados y el tope de 16 UTM.</a:t>
              </a:r>
            </a:p>
            <a:p>
              <a:r>
                <a:rPr lang="es-ES" sz="1600" b="1" dirty="0">
                  <a:solidFill>
                    <a:srgbClr val="6B4B93"/>
                  </a:solidFill>
                  <a:latin typeface="Lato" panose="020F0502020204030203" pitchFamily="34" charset="77"/>
                </a:rPr>
                <a:t>En este caso, el beneficio será de $1.027.456 al año.( UTM 2023)</a:t>
              </a: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621C508-39B9-9D31-353C-A685CCACD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8471980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6B4B93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29" name="Round Same Side Corner Rectangle 58">
              <a:extLst>
                <a:ext uri="{FF2B5EF4-FFF2-40B4-BE49-F238E27FC236}">
                  <a16:creationId xmlns:a16="http://schemas.microsoft.com/office/drawing/2014/main" id="{569D27D9-E178-D08B-B772-81EC7F30843C}"/>
                </a:ext>
              </a:extLst>
            </p:cNvPr>
            <p:cNvSpPr/>
            <p:nvPr/>
          </p:nvSpPr>
          <p:spPr>
            <a:xfrm rot="10800000" flipH="1">
              <a:off x="11471672" y="8695945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B4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C8293726-4D98-3375-040E-89ABD075C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3711" y="8981946"/>
              <a:ext cx="753342" cy="609848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36A7B8-6B06-1EEC-1E97-B87A85A2E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728" y="3052920"/>
            <a:ext cx="4412382" cy="36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30C5B53-A3DB-7AEF-4E3A-DCAD6D48E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FABDDC-611D-E166-A2A0-C6EEB8744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099"/>
            <a:ext cx="12161838" cy="198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FD8F0A-050D-8C70-98FD-809B1D3E4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" y="8260"/>
            <a:ext cx="12161838" cy="6318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2FA6804-6819-933C-E99C-87CDB65F72DE}"/>
              </a:ext>
            </a:extLst>
          </p:cNvPr>
          <p:cNvSpPr txBox="1">
            <a:spLocks/>
          </p:cNvSpPr>
          <p:nvPr/>
        </p:nvSpPr>
        <p:spPr>
          <a:xfrm>
            <a:off x="513982" y="683446"/>
            <a:ext cx="8161377" cy="833148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700" b="1" dirty="0">
                <a:solidFill>
                  <a:schemeClr val="bg1"/>
                </a:solidFill>
                <a:latin typeface="Montserrat" pitchFamily="2" charset="77"/>
              </a:rPr>
              <a:t>Ejemplo práctico 2 de beneficio tributario</a:t>
            </a:r>
            <a:endParaRPr lang="es-CL" sz="2700" b="1" dirty="0">
              <a:solidFill>
                <a:schemeClr val="bg1"/>
              </a:solidFill>
              <a:latin typeface="Montserrat" pitchFamily="2" charset="77"/>
              <a:cs typeface="Myanmar Text" panose="020B0502040204020203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5F2C955-7625-DAC7-F75C-9149F637A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" y="6738712"/>
            <a:ext cx="12161838" cy="6318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3D5154C-2ED8-DFBB-B495-8D5FA3692F13}"/>
              </a:ext>
            </a:extLst>
          </p:cNvPr>
          <p:cNvGrpSpPr/>
          <p:nvPr/>
        </p:nvGrpSpPr>
        <p:grpSpPr>
          <a:xfrm>
            <a:off x="434919" y="2526244"/>
            <a:ext cx="4750081" cy="2433075"/>
            <a:chOff x="9626234" y="6255252"/>
            <a:chExt cx="9500162" cy="486614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A8C73AF-54D4-F63C-3EEC-52B3BB300D4F}"/>
                </a:ext>
              </a:extLst>
            </p:cNvPr>
            <p:cNvSpPr txBox="1"/>
            <p:nvPr/>
          </p:nvSpPr>
          <p:spPr>
            <a:xfrm>
              <a:off x="11929078" y="6504754"/>
              <a:ext cx="7197318" cy="461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Datos del crédito hipotecario: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Valor de la vivienda: UF 3.500 (aproximadamente $122.500.000).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Crédito hipotecario: UF 3.000 (aproximadamente $105.000.000).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Plazo: 20 años.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accent6"/>
                  </a:solidFill>
                  <a:latin typeface="Lato" panose="020F0502020204030203" pitchFamily="34" charset="77"/>
                </a:rPr>
                <a:t>Dividendo mensual estimado: $700.000 (incluye capital e intereses).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CAD305E-EC4B-38C9-9FBF-414AE7D3C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6255252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10" name="Round Same Side Corner Rectangle 58">
              <a:extLst>
                <a:ext uri="{FF2B5EF4-FFF2-40B4-BE49-F238E27FC236}">
                  <a16:creationId xmlns:a16="http://schemas.microsoft.com/office/drawing/2014/main" id="{B2DC475F-74A5-42D6-18ED-8DE78673EE5B}"/>
                </a:ext>
              </a:extLst>
            </p:cNvPr>
            <p:cNvSpPr/>
            <p:nvPr/>
          </p:nvSpPr>
          <p:spPr>
            <a:xfrm rot="10800000" flipH="1">
              <a:off x="11471672" y="6479217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F1BE8B6-94CE-4AA4-F7BB-7563F27A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781" y="6768414"/>
              <a:ext cx="753342" cy="609848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A7C3951-03C5-7283-2318-6E652CC76F29}"/>
              </a:ext>
            </a:extLst>
          </p:cNvPr>
          <p:cNvGrpSpPr/>
          <p:nvPr/>
        </p:nvGrpSpPr>
        <p:grpSpPr>
          <a:xfrm>
            <a:off x="7007002" y="2473947"/>
            <a:ext cx="4750082" cy="2839532"/>
            <a:chOff x="9626234" y="10716416"/>
            <a:chExt cx="9500163" cy="5679061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2E453EB-06E8-5BDC-7F42-E80158085396}"/>
                </a:ext>
              </a:extLst>
            </p:cNvPr>
            <p:cNvSpPr txBox="1"/>
            <p:nvPr/>
          </p:nvSpPr>
          <p:spPr>
            <a:xfrm>
              <a:off x="11929080" y="10793946"/>
              <a:ext cx="7197317" cy="560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ts val="2000"/>
              </a:pPr>
              <a:r>
                <a:rPr lang="es-ES" sz="16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Cálculo del beneficio anual:</a:t>
              </a:r>
            </a:p>
            <a:p>
              <a:pPr marL="285750" indent="-285750">
                <a:buSzPts val="2000"/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Pagos totales del año (12 dividendos): $8.400.000.</a:t>
              </a:r>
            </a:p>
            <a:p>
              <a:pPr marL="285750" indent="-285750">
                <a:buSzPts val="2000"/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Tope del beneficio: 16 UTM ($1.027.456 en 2023).</a:t>
              </a:r>
            </a:p>
            <a:p>
              <a:pPr marL="285750" indent="-285750">
                <a:buSzPts val="2000"/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Beneficio tributario: Recibirás el monto menor entre los dividendos pagados y el tope de 16 UTM.</a:t>
              </a:r>
            </a:p>
            <a:p>
              <a:pPr marL="285750" indent="-285750">
                <a:buSzPts val="2000"/>
                <a:buFont typeface="Arial" panose="020B0604020202020204" pitchFamily="34" charset="0"/>
                <a:buChar char="•"/>
              </a:pPr>
              <a:endParaRPr lang="es-ES" sz="1600" b="1" dirty="0">
                <a:solidFill>
                  <a:srgbClr val="E85C60"/>
                </a:solidFill>
                <a:latin typeface="Lato" panose="020F0502020204030203" pitchFamily="34" charset="77"/>
              </a:endParaRPr>
            </a:p>
            <a:p>
              <a:pPr>
                <a:buSzPts val="2000"/>
              </a:pPr>
              <a:r>
                <a:rPr lang="es-ES" sz="1600" b="1" dirty="0">
                  <a:solidFill>
                    <a:srgbClr val="E85C60"/>
                  </a:solidFill>
                  <a:latin typeface="Lato" panose="020F0502020204030203" pitchFamily="34" charset="77"/>
                </a:rPr>
                <a:t>En este caso, el beneficio será de $1.027.456 al año.(UTM 2023)</a:t>
              </a: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2BB9E71-FF92-C4A3-00F0-19BB9EC94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34" y="10716416"/>
              <a:ext cx="1529938" cy="1530335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E85C60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solidFill>
                  <a:srgbClr val="2264AF"/>
                </a:solidFill>
                <a:latin typeface="Lato Light"/>
              </a:endParaRPr>
            </a:p>
          </p:txBody>
        </p:sp>
        <p:sp>
          <p:nvSpPr>
            <p:cNvPr id="16" name="Round Same Side Corner Rectangle 58">
              <a:extLst>
                <a:ext uri="{FF2B5EF4-FFF2-40B4-BE49-F238E27FC236}">
                  <a16:creationId xmlns:a16="http://schemas.microsoft.com/office/drawing/2014/main" id="{2C001C63-640C-183C-C064-3C796DDB97FC}"/>
                </a:ext>
              </a:extLst>
            </p:cNvPr>
            <p:cNvSpPr/>
            <p:nvPr/>
          </p:nvSpPr>
          <p:spPr>
            <a:xfrm rot="10800000" flipH="1">
              <a:off x="11471672" y="10940381"/>
              <a:ext cx="141907" cy="118184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85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 dirty="0">
                <a:solidFill>
                  <a:srgbClr val="2264AF"/>
                </a:solidFill>
                <a:latin typeface="Lato Light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FC1A7BA-C516-5E47-C68D-F6A01857D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4282" y="11214128"/>
              <a:ext cx="773841" cy="635472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A0D8CC26-A5FC-DFAF-4D3E-133CBF8A4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502" y="3663870"/>
            <a:ext cx="3059923" cy="31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8896</TotalTime>
  <Words>529</Words>
  <Application>Microsoft Office PowerPoint</Application>
  <PresentationFormat>Panorámica</PresentationFormat>
  <Paragraphs>48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Lato</vt:lpstr>
      <vt:lpstr>Lato Light</vt:lpstr>
      <vt:lpstr>Montserrat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Ayala Rojas</dc:creator>
  <cp:lastModifiedBy>Maribel Escalona</cp:lastModifiedBy>
  <cp:revision>2</cp:revision>
  <dcterms:created xsi:type="dcterms:W3CDTF">2024-12-19T17:44:05Z</dcterms:created>
  <dcterms:modified xsi:type="dcterms:W3CDTF">2024-12-26T14:57:49Z</dcterms:modified>
</cp:coreProperties>
</file>